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  <p:sldMasterId id="2147483966" r:id="rId2"/>
  </p:sldMasterIdLst>
  <p:notesMasterIdLst>
    <p:notesMasterId r:id="rId41"/>
  </p:notesMasterIdLst>
  <p:handoutMasterIdLst>
    <p:handoutMasterId r:id="rId42"/>
  </p:handoutMasterIdLst>
  <p:sldIdLst>
    <p:sldId id="433" r:id="rId3"/>
    <p:sldId id="435" r:id="rId4"/>
    <p:sldId id="414" r:id="rId5"/>
    <p:sldId id="436" r:id="rId6"/>
    <p:sldId id="434" r:id="rId7"/>
    <p:sldId id="437" r:id="rId8"/>
    <p:sldId id="438" r:id="rId9"/>
    <p:sldId id="439" r:id="rId10"/>
    <p:sldId id="440" r:id="rId11"/>
    <p:sldId id="441" r:id="rId12"/>
    <p:sldId id="445" r:id="rId13"/>
    <p:sldId id="446" r:id="rId14"/>
    <p:sldId id="454" r:id="rId15"/>
    <p:sldId id="455" r:id="rId16"/>
    <p:sldId id="453" r:id="rId17"/>
    <p:sldId id="448" r:id="rId18"/>
    <p:sldId id="449" r:id="rId19"/>
    <p:sldId id="403" r:id="rId20"/>
    <p:sldId id="416" r:id="rId21"/>
    <p:sldId id="406" r:id="rId22"/>
    <p:sldId id="412" r:id="rId23"/>
    <p:sldId id="411" r:id="rId24"/>
    <p:sldId id="409" r:id="rId25"/>
    <p:sldId id="415" r:id="rId26"/>
    <p:sldId id="410" r:id="rId27"/>
    <p:sldId id="419" r:id="rId28"/>
    <p:sldId id="420" r:id="rId29"/>
    <p:sldId id="421" r:id="rId30"/>
    <p:sldId id="422" r:id="rId31"/>
    <p:sldId id="418" r:id="rId32"/>
    <p:sldId id="456" r:id="rId33"/>
    <p:sldId id="425" r:id="rId34"/>
    <p:sldId id="432" r:id="rId35"/>
    <p:sldId id="357" r:id="rId36"/>
    <p:sldId id="427" r:id="rId37"/>
    <p:sldId id="428" r:id="rId38"/>
    <p:sldId id="429" r:id="rId39"/>
    <p:sldId id="430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84CEE"/>
    <a:srgbClr val="99FFCC"/>
    <a:srgbClr val="0000FF"/>
    <a:srgbClr val="33CCFF"/>
    <a:srgbClr val="FF00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 showGuides="1">
      <p:cViewPr>
        <p:scale>
          <a:sx n="75" d="100"/>
          <a:sy n="75" d="100"/>
        </p:scale>
        <p:origin x="-12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T.C. KÖYCEĞİZ MÜFTÜLÜĞÜ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HAC SINAVI EĞİTİM SEMİNERİ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D5825-20F7-467F-AE89-931477D53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7793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63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5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453F3E7-98A7-4B36-9513-E5D6240B7F4E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15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1A04066-BDC8-42F0-B26A-B8F9F72ECE95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16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63CA688-E6A7-4937-BA0A-05011956C305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17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45A495-0713-4CF9-90C5-90D876459828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31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45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513CD40-E5CE-49A5-8329-C76E9ABA68F9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EEFE83C-49AA-42A5-9883-D3BA0F08748D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8AAD0B5-3160-4840-8D33-13E53E4F47A2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8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C54945C-7FE9-41F4-82AD-537A6CD414B7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9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8FC61DA-94E4-4951-9D5C-79781CDCB171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10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36B2547-193E-4F01-A2C8-5C61D39E3A54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11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latin typeface="Arial" charset="0"/>
                <a:cs typeface="Arial" charset="0"/>
              </a:rPr>
              <a:t>T.C. KÖYCEĞİZ MÜFTÜLÜĞÜ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 smtClean="0">
                <a:latin typeface="Arial" charset="0"/>
                <a:cs typeface="Arial" charset="0"/>
              </a:rPr>
              <a:t>HAC SINAVI EĞİTİM SEMİNERİ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2A82AE6-F082-4FBE-978A-03CC2BCE334D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12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ABC0-09DE-4450-A174-2043C5EE9416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B81B-DFF4-4D5D-AAB3-E9EB5E0833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8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50A0-6803-4695-A816-AB045CC3591E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CA57-3795-43C0-B975-1DFA20FFA2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D080-3C99-4460-9505-B7AE30FA12C3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AFA3-3AFA-43C0-B0BF-6647EDA86F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90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CBBB-63BE-4314-B70E-7D5C41CEA72B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353F-8166-49BC-8477-FB2EE5E029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39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BF6F-2B23-4651-B24E-0737140CD06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5051-9455-4914-BCE6-E7F45731B6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56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57E9-AEF5-4D95-9DCF-1E2F6CFE93EF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5D6F-65D1-4170-AF1B-320D2F2AE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2581-6910-4D17-878C-46CBBDC17281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F9E8-9002-42BB-BA89-DB16230F2F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7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5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7604-D842-43FD-8A36-3645AE1DAA61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A4E3-6FAE-463E-9593-B20D2EAF36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56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6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68BD-1284-479D-A88A-8ED3A0B804D2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4605-1C32-451C-B0DB-7CDFCF00A6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90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7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2DBB-7DFE-435F-AA17-CABBBD097110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DF59-C369-403E-897A-0F6218B50C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81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8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9AAC-49A9-41F7-BEC2-63390BA0782B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FCE9-8427-441C-B00E-4F35D1219E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9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34C3-9156-4FEA-849B-8467249B2D2D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5C3E-5560-4089-BA3A-7BC98A8302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78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9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5A1D-99F7-4D47-8E99-F409C823DF6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FA7F-6C35-40DC-9D07-A04B52F4E7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424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6E4E-999F-48B0-8086-105C8E10ADD9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6A68-B18B-4875-87CA-7F0F5AC84D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11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FB93-8A8D-48FD-B13E-A3BA1FFAD06F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2FDC-237E-42CB-BE8F-6E94F864A9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72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2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A2A6-AFA9-4888-8AB6-8F4C8E4BEF0A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20F2-37A5-41E5-A0DE-4EEB94E2B5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677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3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68AF-B5AE-4D1C-8F54-8D71A649F196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FBF4-6201-4EDE-9998-CBF2C09639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6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0B13-3847-4E30-A49F-99B405978E2A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B9A1-B3B8-4D72-89E0-F58E3D8580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1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78082"/>
      </p:ext>
    </p:extLst>
  </p:cSld>
  <p:clrMapOvr>
    <a:masterClrMapping/>
  </p:clrMapOvr>
  <p:transition spd="med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97029"/>
      </p:ext>
    </p:extLst>
  </p:cSld>
  <p:clrMapOvr>
    <a:masterClrMapping/>
  </p:clrMapOvr>
  <p:transition spd="med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68660"/>
      </p:ext>
    </p:extLst>
  </p:cSld>
  <p:clrMapOvr>
    <a:masterClrMapping/>
  </p:clrMapOvr>
  <p:transition spd="med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2783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1BE0-04E2-4D1D-BFA0-B75B3D29FA6A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04B0-310F-41DF-8D09-BBE6F90416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683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66082"/>
      </p:ext>
    </p:extLst>
  </p:cSld>
  <p:clrMapOvr>
    <a:masterClrMapping/>
  </p:clrMapOvr>
  <p:transition spd="med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14496"/>
      </p:ext>
    </p:extLst>
  </p:cSld>
  <p:clrMapOvr>
    <a:masterClrMapping/>
  </p:clrMapOvr>
  <p:transition spd="med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3413"/>
      </p:ext>
    </p:extLst>
  </p:cSld>
  <p:clrMapOvr>
    <a:masterClrMapping/>
  </p:clrMapOvr>
  <p:transition spd="med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3 Metin kutusu"/>
          <p:cNvSpPr txBox="1"/>
          <p:nvPr userDrawn="1"/>
        </p:nvSpPr>
        <p:spPr>
          <a:xfrm>
            <a:off x="6084888" y="44624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47430"/>
      </p:ext>
    </p:extLst>
  </p:cSld>
  <p:clrMapOvr>
    <a:masterClrMapping/>
  </p:clrMapOvr>
  <p:transition spd="med"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A788-AF03-4F04-838C-43F05EED8224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937C-D1EF-4941-88D2-6EEE933F2C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363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E498-0CF8-4500-8B27-EC232B29C12A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DEFE-3702-400D-A2FA-EE143C30DE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67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2153-2AE1-4DC9-83A4-82EA98F3687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3499-D433-41C8-964B-50FE09F3F7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87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31B1-EDF2-4F60-BA5D-516CCD17634D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C191-9A9C-4E27-8F15-A134B449C4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22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73B6-F870-45B4-BD37-3CD02F333AD0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D309-1111-4979-98C4-653A14013C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02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0A1E-338F-4DC6-94B6-6A2ED3B69B2B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4AED-8C8B-4516-AE84-BA21B51DFA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0C22-368B-461D-8796-CDF9184C34F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AF48-E9C0-47B7-AFC9-7343961EAC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494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1E3D-433D-49D7-A70C-27BCC93C672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D983-18DD-424E-A858-43383BCC55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559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D1AF-D61E-4CDE-8557-7061C5336665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7B4C-C1B7-4914-8D8C-9F8B8B5E97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129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E9D9-D8EE-4086-9BCE-074C0CDA4080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91E8-2247-49B0-A3B8-EB1C2880A0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109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DB3D-0041-427B-ACC9-BF2AF515074E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EF90-6DB3-4167-B54B-204F399236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59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C41F-CF68-419C-8CF7-E285FB9D721A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AD14-D363-4C5A-8619-A209765C70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22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0389-7985-436B-91F7-489707E376AB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7D82-D8F7-4D76-BFA7-21CDA8EFAF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53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BFAE-8C48-4813-82D6-CA083009C612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8E3E-FC45-4168-BFE8-3C8192225B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25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4795-6A48-406A-B2AA-22FCDAEB3C64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53AE-53AD-4253-A386-55932B117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59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3CB6-8B02-46EA-83F5-401A12229168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AF8D-6EA4-446A-9E73-737D3E9F07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02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C57B-4AC9-4B07-ABED-D83A402F3C37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8D6B-79D1-4DCD-B325-BD15E00700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8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C4924-5C97-404A-985A-4F81A5CF52A8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6CE1F4-5B8F-4A34-8501-DD46655ACB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245" name="Picture 11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etin kutusu"/>
          <p:cNvSpPr txBox="1"/>
          <p:nvPr userDrawn="1"/>
        </p:nvSpPr>
        <p:spPr>
          <a:xfrm>
            <a:off x="6084888" y="115888"/>
            <a:ext cx="3059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T.C.</a:t>
            </a:r>
          </a:p>
          <a:p>
            <a:pPr>
              <a:defRPr/>
            </a:pPr>
            <a:r>
              <a:rPr lang="tr-TR" sz="1600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ŞEHZADELER MÜFTÜLÜĞÜ</a:t>
            </a:r>
          </a:p>
        </p:txBody>
      </p:sp>
      <p:pic>
        <p:nvPicPr>
          <p:cNvPr id="10247" name="Picture 25" descr="diyanet logo kırmızı"/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7921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61075"/>
            <a:ext cx="792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Düz Bağlayıcı"/>
          <p:cNvCxnSpPr/>
          <p:nvPr userDrawn="1"/>
        </p:nvCxnSpPr>
        <p:spPr>
          <a:xfrm>
            <a:off x="1187450" y="6524625"/>
            <a:ext cx="6913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276600" y="6519863"/>
            <a:ext cx="259080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1600" i="1" dirty="0">
                <a:solidFill>
                  <a:srgbClr val="C00000"/>
                </a:solidFill>
                <a:latin typeface="Book Antiqua" pitchFamily="18" charset="0"/>
              </a:rPr>
              <a:t>  Hicri Yıl ve Aşure Günü</a:t>
            </a:r>
            <a:endParaRPr lang="en-US" sz="1600" dirty="0">
              <a:solidFill>
                <a:srgbClr val="C00000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04384"/>
            <a:ext cx="69127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14" r:id="rId25"/>
    <p:sldLayoutId id="2147484126" r:id="rId26"/>
    <p:sldLayoutId id="2147484127" r:id="rId27"/>
    <p:sldLayoutId id="2147484128" r:id="rId28"/>
    <p:sldLayoutId id="2147484129" r:id="rId29"/>
    <p:sldLayoutId id="2147484130" r:id="rId30"/>
    <p:sldLayoutId id="2147484131" r:id="rId31"/>
    <p:sldLayoutId id="2147484132" r:id="rId32"/>
    <p:sldLayoutId id="2147484133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126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82162B-75A4-4170-85FB-EA3834C6C231}" type="datetimeFigureOut">
              <a:rPr lang="tr-TR"/>
              <a:pPr>
                <a:defRPr/>
              </a:pPr>
              <a:t>29.9.2016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64D26-FAA1-443E-AF55-203532295E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wmf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png"/><Relationship Id="rId4" Type="http://schemas.openxmlformats.org/officeDocument/2006/relationships/image" Target="../media/image58.wmf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jpeg"/><Relationship Id="rId16" Type="http://schemas.openxmlformats.org/officeDocument/2006/relationships/image" Target="../media/image9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png"/><Relationship Id="rId7" Type="http://schemas.openxmlformats.org/officeDocument/2006/relationships/image" Target="../media/image97.w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100.png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3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971550" y="3049588"/>
            <a:ext cx="71723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HİCRİ YILBAŞI VE AŞURE GÜNÜ</a:t>
            </a:r>
          </a:p>
        </p:txBody>
      </p:sp>
      <p:sp>
        <p:nvSpPr>
          <p:cNvPr id="11" name="WordArt 17"/>
          <p:cNvSpPr>
            <a:spLocks noChangeArrowheads="1" noChangeShapeType="1"/>
          </p:cNvSpPr>
          <p:nvPr/>
        </p:nvSpPr>
        <p:spPr bwMode="auto">
          <a:xfrm>
            <a:off x="2051720" y="4249793"/>
            <a:ext cx="1219200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Brush Script MT"/>
              </a:rPr>
              <a:t>2016</a:t>
            </a:r>
            <a:endParaRPr lang="tr-TR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CC"/>
              </a:solidFill>
              <a:latin typeface="Brush Script MT"/>
            </a:endParaRPr>
          </a:p>
        </p:txBody>
      </p:sp>
      <p:sp>
        <p:nvSpPr>
          <p:cNvPr id="13" name="WordArt 17"/>
          <p:cNvSpPr>
            <a:spLocks noChangeArrowheads="1" noChangeShapeType="1"/>
          </p:cNvSpPr>
          <p:nvPr/>
        </p:nvSpPr>
        <p:spPr bwMode="auto">
          <a:xfrm>
            <a:off x="5652120" y="4307061"/>
            <a:ext cx="1219200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Brush Script MT"/>
              </a:rPr>
              <a:t>1438</a:t>
            </a:r>
            <a:endParaRPr lang="tr-TR" sz="1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CC"/>
              </a:solidFill>
              <a:latin typeface="Brush Script MT"/>
            </a:endParaRPr>
          </a:p>
        </p:txBody>
      </p:sp>
      <p:sp>
        <p:nvSpPr>
          <p:cNvPr id="5" name="WordArt 12"/>
          <p:cNvSpPr>
            <a:spLocks noChangeArrowheads="1" noChangeShapeType="1"/>
          </p:cNvSpPr>
          <p:nvPr/>
        </p:nvSpPr>
        <p:spPr bwMode="auto">
          <a:xfrm>
            <a:off x="1763688" y="1341388"/>
            <a:ext cx="56515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T.C. </a:t>
            </a:r>
          </a:p>
          <a:p>
            <a:r>
              <a:rPr lang="tr-TR" sz="1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ŞEHZADELER </a:t>
            </a:r>
            <a:r>
              <a:rPr lang="tr-TR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KAYMAKAMLIĞI</a:t>
            </a:r>
          </a:p>
          <a:p>
            <a:r>
              <a:rPr lang="tr-TR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İlçe Müftülüğü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752600" y="1981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395538" y="2428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8200" name="Picture 12" descr="hal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5664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kerv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5664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1520" name="Text Box 16"/>
          <p:cNvSpPr txBox="1">
            <a:spLocks noChangeArrowheads="1"/>
          </p:cNvSpPr>
          <p:nvPr/>
        </p:nvSpPr>
        <p:spPr bwMode="auto">
          <a:xfrm>
            <a:off x="76200" y="4293096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  <a:cs typeface="Arial" charset="0"/>
              </a:rPr>
              <a:t>ÇOCUKLUĞUNDA AMCASININ KOYUNLARINI GÜTTÜ.  GENÇLİĞİNDE AMCASIYLA TİCARET KERVANLARINDA ÇALIŞTI.  KAVMİ ONA EL-EMİN (GÜVENİLİR) İSMİNİ VERDİ</a:t>
            </a:r>
            <a:r>
              <a:rPr lang="tr-TR" sz="2000" dirty="0" smtClean="0">
                <a:latin typeface="Georgia" pitchFamily="18" charset="0"/>
                <a:cs typeface="Arial" charset="0"/>
              </a:rPr>
              <a:t>.               25 </a:t>
            </a:r>
            <a:r>
              <a:rPr lang="tr-TR" sz="2000" dirty="0">
                <a:latin typeface="Georgia" pitchFamily="18" charset="0"/>
                <a:cs typeface="Arial" charset="0"/>
              </a:rPr>
              <a:t>YAŞINDA İKEN </a:t>
            </a:r>
            <a:r>
              <a:rPr lang="tr-TR" sz="2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HZ. HATİCE</a:t>
            </a:r>
            <a:r>
              <a:rPr lang="tr-TR" sz="2000" dirty="0">
                <a:latin typeface="Georgia" pitchFamily="18" charset="0"/>
                <a:cs typeface="Arial" charset="0"/>
              </a:rPr>
              <a:t> İLE EVLENDİ.</a:t>
            </a:r>
            <a:r>
              <a:rPr lang="tr-TR" sz="2000" dirty="0" smtClean="0">
                <a:latin typeface="Georgia" pitchFamily="18" charset="0"/>
                <a:cs typeface="Arial" charset="0"/>
              </a:rPr>
              <a:t> </a:t>
            </a:r>
            <a:endParaRPr lang="tr-TR" sz="2000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83" name="Text Box 11"/>
          <p:cNvSpPr txBox="1">
            <a:spLocks noChangeArrowheads="1"/>
          </p:cNvSpPr>
          <p:nvPr/>
        </p:nvSpPr>
        <p:spPr bwMode="auto">
          <a:xfrm>
            <a:off x="304800" y="4327525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PEYGAMBERİMİZ</a:t>
            </a:r>
            <a:r>
              <a:rPr lang="tr-TR" sz="2000">
                <a:latin typeface="Georgia" pitchFamily="18" charset="0"/>
                <a:cs typeface="Arial" charset="0"/>
              </a:rPr>
              <a:t> 610 YILINDA </a:t>
            </a:r>
            <a:r>
              <a:rPr lang="tr-TR" sz="2000">
                <a:latin typeface="Georgia" pitchFamily="18" charset="0"/>
              </a:rPr>
              <a:t>40 YAŞINDA</a:t>
            </a:r>
            <a:r>
              <a:rPr lang="tr-TR" sz="2000">
                <a:latin typeface="Georgia" pitchFamily="18" charset="0"/>
                <a:cs typeface="Arial" charset="0"/>
              </a:rPr>
              <a:t>                     R</a:t>
            </a:r>
            <a:r>
              <a:rPr lang="tr-TR" sz="2000">
                <a:latin typeface="Georgia" pitchFamily="18" charset="0"/>
              </a:rPr>
              <a:t>AMAZAN AYIN</a:t>
            </a:r>
            <a:r>
              <a:rPr lang="tr-TR" sz="2000">
                <a:latin typeface="Georgia" pitchFamily="18" charset="0"/>
                <a:cs typeface="Arial" charset="0"/>
              </a:rPr>
              <a:t>IN </a:t>
            </a:r>
            <a:r>
              <a:rPr lang="tr-TR" sz="2000">
                <a:latin typeface="Georgia" pitchFamily="18" charset="0"/>
              </a:rPr>
              <a:t>KADİR GECESİ</a:t>
            </a:r>
            <a:r>
              <a:rPr lang="tr-TR" sz="2000">
                <a:latin typeface="Georgia" pitchFamily="18" charset="0"/>
                <a:cs typeface="Arial" charset="0"/>
              </a:rPr>
              <a:t>NDE</a:t>
            </a:r>
            <a:r>
              <a:rPr lang="tr-TR" sz="2000">
                <a:latin typeface="Georgia" pitchFamily="18" charset="0"/>
              </a:rPr>
              <a:t> </a:t>
            </a:r>
            <a:r>
              <a:rPr lang="tr-TR" sz="2000">
                <a:latin typeface="Georgia" pitchFamily="18" charset="0"/>
                <a:cs typeface="Arial" charset="0"/>
              </a:rPr>
              <a:t>                                           TÜM İNSANLARA </a:t>
            </a:r>
            <a:r>
              <a:rPr lang="tr-TR" sz="2000">
                <a:latin typeface="Georgia" pitchFamily="18" charset="0"/>
              </a:rPr>
              <a:t>PEYGAMBER </a:t>
            </a:r>
            <a:r>
              <a:rPr lang="tr-TR" sz="2000">
                <a:latin typeface="Georgia" pitchFamily="18" charset="0"/>
                <a:cs typeface="Arial" charset="0"/>
              </a:rPr>
              <a:t>                                                   </a:t>
            </a:r>
            <a:r>
              <a:rPr lang="tr-TR" sz="2000">
                <a:latin typeface="Georgia" pitchFamily="18" charset="0"/>
              </a:rPr>
              <a:t>OL</a:t>
            </a:r>
            <a:r>
              <a:rPr lang="tr-TR" sz="2000">
                <a:latin typeface="Georgia" pitchFamily="18" charset="0"/>
                <a:cs typeface="Arial" charset="0"/>
              </a:rPr>
              <a:t>ARAK GÖNDERİLDİ.</a:t>
            </a:r>
          </a:p>
        </p:txBody>
      </p:sp>
      <p:pic>
        <p:nvPicPr>
          <p:cNvPr id="10249" name="Picture 12" descr="İLKVA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58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21" descr="ilkva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41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3" descr="ilkvahy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35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77" name="Text Box 25"/>
          <p:cNvSpPr txBox="1">
            <a:spLocks noChangeArrowheads="1"/>
          </p:cNvSpPr>
          <p:nvPr/>
        </p:nvSpPr>
        <p:spPr bwMode="auto">
          <a:xfrm>
            <a:off x="0" y="44799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MEKKE </a:t>
            </a:r>
            <a:r>
              <a:rPr lang="tr-TR" sz="2000">
                <a:latin typeface="Georgia" pitchFamily="18" charset="0"/>
                <a:cs typeface="Arial" charset="0"/>
              </a:rPr>
              <a:t>YAKINLARINDA </a:t>
            </a:r>
            <a:r>
              <a:rPr lang="tr-TR" sz="2000">
                <a:latin typeface="Georgia" pitchFamily="18" charset="0"/>
              </a:rPr>
              <a:t>HIRA NUR DAĞINDA </a:t>
            </a:r>
            <a:r>
              <a:rPr lang="tr-TR" sz="2000">
                <a:latin typeface="Georgia" pitchFamily="18" charset="0"/>
                <a:cs typeface="Arial" charset="0"/>
              </a:rPr>
              <a:t>VAHİY MELEĞİ CEBRAİL , O’NA KUR’AN-I KERİM’İN </a:t>
            </a:r>
            <a:r>
              <a:rPr lang="tr-TR" sz="2000">
                <a:latin typeface="Georgia" pitchFamily="18" charset="0"/>
              </a:rPr>
              <a:t>İLK </a:t>
            </a:r>
            <a:r>
              <a:rPr lang="tr-TR" sz="2000">
                <a:latin typeface="Georgia" pitchFamily="18" charset="0"/>
                <a:cs typeface="Arial" charset="0"/>
              </a:rPr>
              <a:t>AYETLERİNİ İNDİRDİ.    “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OKU ! YARATAN RABBININ ADIYLA OKU.</a:t>
            </a:r>
            <a:r>
              <a:rPr lang="tr-TR" sz="2000">
                <a:latin typeface="Georgia" pitchFamily="18" charset="0"/>
                <a:cs typeface="Arial" charset="0"/>
              </a:rPr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35343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381000" y="4267200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tr-TR" sz="1600">
              <a:latin typeface="Gulim" pitchFamily="34" charset="-127"/>
              <a:cs typeface="Arial" charset="0"/>
            </a:endParaRPr>
          </a:p>
        </p:txBody>
      </p:sp>
      <p:sp>
        <p:nvSpPr>
          <p:cNvPr id="25603" name="8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152400" y="44196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Tfu Tfu" pitchFamily="2" charset="0"/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5545138" cy="1662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41438"/>
            <a:ext cx="3348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3708400" y="3716338"/>
            <a:ext cx="5184775" cy="193899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Georgia" pitchFamily="18" charset="0"/>
              </a:rPr>
              <a:t>O DÖNEMİN ALİMLERİNDEN VARAKA</a:t>
            </a:r>
            <a:r>
              <a:rPr lang="tr-TR" sz="2000" dirty="0">
                <a:latin typeface="Georgia" pitchFamily="18" charset="0"/>
              </a:rPr>
              <a:t>, ONUN SON PEYGAMBER OLDUĞUNU MÜJDELEDİ.  </a:t>
            </a:r>
            <a:r>
              <a:rPr lang="tr-TR" sz="2000" dirty="0" smtClean="0">
                <a:latin typeface="Georgia" pitchFamily="18" charset="0"/>
              </a:rPr>
              <a:t>KAVMİNİN KENDİSİNİ MEKKE’DEN HİCRET ETMEK ZORUNDA BIRAKACAĞINI SÖYLEDİ.</a:t>
            </a:r>
            <a:endParaRPr lang="tr-T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03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autoUpdateAnimBg="0"/>
      <p:bldP spid="68711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381000" y="4410075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tr-TR" sz="1600">
              <a:latin typeface="Gulim" pitchFamily="34" charset="-127"/>
              <a:cs typeface="Arial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5750"/>
            <a:ext cx="23002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30350"/>
            <a:ext cx="13684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539875"/>
            <a:ext cx="2159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7550"/>
            <a:ext cx="56896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ilkvah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735"/>
            <a:ext cx="2952750" cy="462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61" name="Text Box 13"/>
          <p:cNvSpPr txBox="1">
            <a:spLocks noChangeArrowheads="1"/>
          </p:cNvSpPr>
          <p:nvPr/>
        </p:nvSpPr>
        <p:spPr bwMode="auto">
          <a:xfrm>
            <a:off x="3635697" y="3429000"/>
            <a:ext cx="5184775" cy="224676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PEYGAMBERİMİZ HİCRET EDECEĞİNİ ÖĞRENİNCE ÇOK ŞASIRDI VE SEBEBİNİ SORDU</a:t>
            </a:r>
            <a:r>
              <a:rPr lang="tr-TR" sz="2000" dirty="0" smtClean="0">
                <a:latin typeface="Georgia" pitchFamily="18" charset="0"/>
              </a:rPr>
              <a:t>. O DA HER PEYGAMBERİN HİCRET ETMEK ZORUNDA KALDIĞINI, GENÇ OLSAYDI KENDİSİNE YARDIM EDECEĞİNİ SÖYLEDİ.</a:t>
            </a:r>
            <a:endParaRPr lang="tr-T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37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autoUpdateAnimBg="0"/>
      <p:bldP spid="69326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2395538" y="2428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681024" name="Group 64"/>
          <p:cNvGraphicFramePr>
            <a:graphicFrameLocks noGrp="1"/>
          </p:cNvGraphicFramePr>
          <p:nvPr/>
        </p:nvGraphicFramePr>
        <p:xfrm>
          <a:off x="381000" y="3733800"/>
          <a:ext cx="8458200" cy="1219200"/>
        </p:xfrm>
        <a:graphic>
          <a:graphicData uri="http://schemas.openxmlformats.org/drawingml/2006/table">
            <a:tbl>
              <a:tblPr/>
              <a:tblGrid>
                <a:gridCol w="533400"/>
                <a:gridCol w="3657600"/>
                <a:gridCol w="4267200"/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0995" name="Text Box 35"/>
          <p:cNvSpPr txBox="1">
            <a:spLocks noChangeArrowheads="1"/>
          </p:cNvSpPr>
          <p:nvPr/>
        </p:nvSpPr>
        <p:spPr bwMode="auto">
          <a:xfrm>
            <a:off x="914400" y="37338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2114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KADINLARDAN</a:t>
            </a:r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914400" y="40386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2114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ERKEKLERDEN</a:t>
            </a:r>
          </a:p>
        </p:txBody>
      </p:sp>
      <p:sp>
        <p:nvSpPr>
          <p:cNvPr id="680997" name="Text Box 37"/>
          <p:cNvSpPr txBox="1">
            <a:spLocks noChangeArrowheads="1"/>
          </p:cNvSpPr>
          <p:nvPr/>
        </p:nvSpPr>
        <p:spPr bwMode="auto">
          <a:xfrm>
            <a:off x="914400" y="43434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2114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ÇOCUKLARDAN</a:t>
            </a:r>
          </a:p>
        </p:txBody>
      </p:sp>
      <p:sp>
        <p:nvSpPr>
          <p:cNvPr id="680998" name="Text Box 38"/>
          <p:cNvSpPr txBox="1">
            <a:spLocks noChangeArrowheads="1"/>
          </p:cNvSpPr>
          <p:nvPr/>
        </p:nvSpPr>
        <p:spPr bwMode="auto">
          <a:xfrm>
            <a:off x="914400" y="4653136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2114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AZATLI KÖLELERDEN</a:t>
            </a:r>
          </a:p>
        </p:txBody>
      </p:sp>
      <p:sp>
        <p:nvSpPr>
          <p:cNvPr id="680999" name="Text Box 39"/>
          <p:cNvSpPr txBox="1">
            <a:spLocks noChangeArrowheads="1"/>
          </p:cNvSpPr>
          <p:nvPr/>
        </p:nvSpPr>
        <p:spPr bwMode="auto">
          <a:xfrm>
            <a:off x="4572000" y="37338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HZ. HATİCE  (RA) ( </a:t>
            </a:r>
            <a:r>
              <a:rPr lang="tr-TR" sz="1600">
                <a:solidFill>
                  <a:srgbClr val="584C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İLK MÜSLÜMAN</a:t>
            </a: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681000" name="Text Box 40"/>
          <p:cNvSpPr txBox="1">
            <a:spLocks noChangeArrowheads="1"/>
          </p:cNvSpPr>
          <p:nvPr/>
        </p:nvSpPr>
        <p:spPr bwMode="auto">
          <a:xfrm>
            <a:off x="4572000" y="40386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HZ. EBU BEKİR (RA)</a:t>
            </a:r>
          </a:p>
        </p:txBody>
      </p:sp>
      <p:sp>
        <p:nvSpPr>
          <p:cNvPr id="681001" name="Text Box 41"/>
          <p:cNvSpPr txBox="1">
            <a:spLocks noChangeArrowheads="1"/>
          </p:cNvSpPr>
          <p:nvPr/>
        </p:nvSpPr>
        <p:spPr bwMode="auto">
          <a:xfrm>
            <a:off x="4572000" y="431165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HZ. ALİ (RA) ( </a:t>
            </a:r>
            <a:r>
              <a:rPr lang="tr-TR" sz="1600">
                <a:solidFill>
                  <a:srgbClr val="584C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10 YAŞINDA</a:t>
            </a: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 </a:t>
            </a:r>
          </a:p>
        </p:txBody>
      </p:sp>
      <p:sp>
        <p:nvSpPr>
          <p:cNvPr id="681002" name="Rectangle 42"/>
          <p:cNvSpPr>
            <a:spLocks noChangeArrowheads="1"/>
          </p:cNvSpPr>
          <p:nvPr/>
        </p:nvSpPr>
        <p:spPr bwMode="auto">
          <a:xfrm>
            <a:off x="635801" y="2129135"/>
            <a:ext cx="782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PEYGAMBERİMİZE İLK İMAN 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EDENLER 4 KİŞİYDİ.</a:t>
            </a:r>
            <a:endParaRPr lang="tr-T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681003" name="Text Box 43"/>
          <p:cNvSpPr txBox="1">
            <a:spLocks noChangeArrowheads="1"/>
          </p:cNvSpPr>
          <p:nvPr/>
        </p:nvSpPr>
        <p:spPr bwMode="auto">
          <a:xfrm>
            <a:off x="4572000" y="461645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HZ. ZEYD B. HARİSE (RA)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898525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İLK MÜSLÜMANLAR</a:t>
            </a:r>
            <a:endParaRPr lang="tr-T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0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95" grpId="0" autoUpdateAnimBg="0"/>
      <p:bldP spid="680996" grpId="0" autoUpdateAnimBg="0"/>
      <p:bldP spid="680997" grpId="0" autoUpdateAnimBg="0"/>
      <p:bldP spid="680998" grpId="0" autoUpdateAnimBg="0"/>
      <p:bldP spid="680999" grpId="0" autoUpdateAnimBg="0"/>
      <p:bldP spid="681000" grpId="0" autoUpdateAnimBg="0"/>
      <p:bldP spid="681001" grpId="0" autoUpdateAnimBg="0"/>
      <p:bldP spid="681003" grpId="0" autoUpdateAnimBg="0"/>
      <p:bldP spid="1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9" descr="eziy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faw56x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76200" y="4251325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  <a:cs typeface="Arial" charset="0"/>
              </a:rPr>
              <a:t>İSLAM DİNİNE MÜŞRİKLER TEPKİ GÖSTERDİLER. MÜSLÜMANLARA EZİYET, ZULÜM VE İŞKENCE ETTİLER. SÜMEYYE VE EŞİ YASİR İLK MÜSLÜMAN ŞEHİTLER OLDULAR. </a:t>
            </a:r>
          </a:p>
        </p:txBody>
      </p:sp>
    </p:spTree>
    <p:extLst>
      <p:ext uri="{BB962C8B-B14F-4D97-AF65-F5344CB8AC3E}">
        <p14:creationId xmlns:p14="http://schemas.microsoft.com/office/powerpoint/2010/main" val="23778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752600" y="1981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9" descr="hic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hic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400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51" name="Text Box 11"/>
          <p:cNvSpPr txBox="1">
            <a:spLocks noChangeArrowheads="1"/>
          </p:cNvSpPr>
          <p:nvPr/>
        </p:nvSpPr>
        <p:spPr bwMode="auto">
          <a:xfrm>
            <a:off x="76200" y="4267200"/>
            <a:ext cx="891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  <a:cs typeface="Arial" charset="0"/>
              </a:rPr>
              <a:t>BU ZULÜMLER ÜZERİNE PEYGAMBERİMİZİN                            İZNİYLE MÜSLÜMANLAR HABEŞİSTAN’A  VE MEDİNE’YE HİCRET ETTİLER. PEYGAMBERİMİZ 3 GÜN ARAYLA  EŞİ HZ. HATİCE İLE   AMCASI EBU TALİB’İ KAYBETTİ.</a:t>
            </a:r>
          </a:p>
        </p:txBody>
      </p:sp>
    </p:spTree>
    <p:extLst>
      <p:ext uri="{BB962C8B-B14F-4D97-AF65-F5344CB8AC3E}">
        <p14:creationId xmlns:p14="http://schemas.microsoft.com/office/powerpoint/2010/main" val="33550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64" name="Text Box 24"/>
          <p:cNvSpPr txBox="1">
            <a:spLocks noChangeArrowheads="1"/>
          </p:cNvSpPr>
          <p:nvPr/>
        </p:nvSpPr>
        <p:spPr bwMode="auto">
          <a:xfrm>
            <a:off x="4859089" y="4797152"/>
            <a:ext cx="3889375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PEYGAMBERİMİZ DE HİCRET İÇİN ALLAH’IN EMRİNİ BEKLİYORDU.</a:t>
            </a:r>
          </a:p>
        </p:txBody>
      </p:sp>
      <p:pic>
        <p:nvPicPr>
          <p:cNvPr id="11" name="Picture 25" descr="BADİY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39197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80529" y="1052736"/>
            <a:ext cx="8783959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İSLAM DİNİ MEDİNE’DE </a:t>
            </a:r>
            <a:r>
              <a:rPr lang="tr-TR" sz="2000" dirty="0" smtClean="0">
                <a:latin typeface="Georgia" pitchFamily="18" charset="0"/>
              </a:rPr>
              <a:t> HIZLA YAYILDI</a:t>
            </a:r>
            <a:r>
              <a:rPr lang="tr-TR" sz="2000" dirty="0">
                <a:latin typeface="Georgia" pitchFamily="18" charset="0"/>
              </a:rPr>
              <a:t>. MÜ’MİNLER PEYGAMBERİMİZİ BEKLİYORLARDI.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30" y="2348880"/>
            <a:ext cx="42481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64" grpId="0" animBg="1" autoUpdateAnimBg="0"/>
      <p:bldP spid="1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98525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TEALA BUYURUYOR Kİ :</a:t>
            </a:r>
          </a:p>
        </p:txBody>
      </p:sp>
      <p:graphicFrame>
        <p:nvGraphicFramePr>
          <p:cNvPr id="7178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896225" y="1474788"/>
          <a:ext cx="1247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 Eşlem Resmi" r:id="rId3" imgW="1247619" imgH="409632" progId="Paint.Picture">
                  <p:embed/>
                </p:oleObj>
              </mc:Choice>
              <mc:Fallback>
                <p:oleObj name="Bit Eşlem Resmi" r:id="rId3" imgW="1247619" imgH="409632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1474788"/>
                        <a:ext cx="1247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5" descr="8r2n9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7663"/>
            <a:ext cx="3200400" cy="195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179388" y="3922713"/>
            <a:ext cx="8763000" cy="18097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İman edip hicret eden ve Allah yolunda mallarıyla, canlarıyla cihad eden kimselerin mertebeleri, Allah katında daha üstündür. İşte onlar, başarıya erenlerin ta kendileridir.  </a:t>
            </a:r>
            <a:r>
              <a:rPr lang="tr-TR">
                <a:solidFill>
                  <a:srgbClr val="FF0000"/>
                </a:solidFill>
              </a:rPr>
              <a:t>( Tevbe – 20 )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81213"/>
            <a:ext cx="568801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animBg="1" autoUpdateAnimBg="0"/>
      <p:bldP spid="71783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ha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81075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5859" y="4501480"/>
            <a:ext cx="8910637" cy="1447800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lnSpc>
                <a:spcPct val="9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200" dirty="0" smtClean="0"/>
              <a:t>02 Ekim 2016 / 01 </a:t>
            </a:r>
            <a:r>
              <a:rPr lang="tr-TR" sz="2200" dirty="0"/>
              <a:t>Muharrem tarihi itibariyle İslam Alemi hicri </a:t>
            </a:r>
            <a:r>
              <a:rPr lang="tr-TR" sz="2200" dirty="0" smtClean="0"/>
              <a:t>1438  yılına </a:t>
            </a:r>
            <a:r>
              <a:rPr lang="tr-TR" sz="2200" dirty="0" err="1" smtClean="0"/>
              <a:t>girdi.Hicri</a:t>
            </a:r>
            <a:r>
              <a:rPr lang="tr-TR" sz="2200" dirty="0" smtClean="0"/>
              <a:t> yeni </a:t>
            </a:r>
            <a:r>
              <a:rPr lang="tr-TR" sz="2200" dirty="0"/>
              <a:t>yılın insanlığa hayırlar getirmesini diler, </a:t>
            </a:r>
            <a:r>
              <a:rPr lang="tr-TR" sz="2200" dirty="0" smtClean="0"/>
              <a:t>huzur </a:t>
            </a:r>
            <a:r>
              <a:rPr lang="tr-TR" sz="2200" dirty="0"/>
              <a:t>ve mutluluklar dilerim. </a:t>
            </a:r>
            <a:endParaRPr lang="tr-TR" sz="2200" dirty="0"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9" y="980728"/>
            <a:ext cx="37433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8" name="Picture 31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" y="980728"/>
            <a:ext cx="4191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44" name="Text Box 32"/>
          <p:cNvSpPr txBox="1">
            <a:spLocks noChangeArrowheads="1"/>
          </p:cNvSpPr>
          <p:nvPr/>
        </p:nvSpPr>
        <p:spPr bwMode="auto">
          <a:xfrm>
            <a:off x="323528" y="4437112"/>
            <a:ext cx="8567737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MÜŞRİKLER </a:t>
            </a:r>
            <a:r>
              <a:rPr lang="tr-TR" sz="2000" dirty="0" smtClean="0">
                <a:latin typeface="Georgia" pitchFamily="18" charset="0"/>
              </a:rPr>
              <a:t>MEKKE’DE PEYGAMBERİMİZİ ÖLDÜRMEK </a:t>
            </a:r>
            <a:r>
              <a:rPr lang="tr-TR" sz="2000" dirty="0">
                <a:latin typeface="Georgia" pitchFamily="18" charset="0"/>
              </a:rPr>
              <a:t>ÜZERE </a:t>
            </a:r>
            <a:r>
              <a:rPr lang="tr-TR" sz="2000" dirty="0" smtClean="0">
                <a:latin typeface="Georgia" pitchFamily="18" charset="0"/>
              </a:rPr>
              <a:t>EVİNİ KUŞATTILAR. PEYGAMBERİMİZ DE HZ. ALİ’Yİ YERİNE YATIRDI. YASİN SURESİNİ OKUYARAK EVİNDEN HİCRET ETMEK ÜZERE ÇIKTI. DOSTU HZ. EBU BEKİR’İN EVİNE GİTTİ. BİRLİKTE HİCRETE BAŞLADILAR.</a:t>
            </a:r>
            <a:endParaRPr lang="tr-TR" sz="2000" dirty="0">
              <a:latin typeface="Georgia" pitchFamily="18" charset="0"/>
            </a:endParaRPr>
          </a:p>
        </p:txBody>
      </p:sp>
      <p:pic>
        <p:nvPicPr>
          <p:cNvPr id="22" name="Picture 20" descr="hicrmek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8720"/>
            <a:ext cx="4419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4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86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98525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TEALA BUYURUYOR Kİ :</a:t>
            </a:r>
          </a:p>
        </p:txBody>
      </p:sp>
      <p:graphicFrame>
        <p:nvGraphicFramePr>
          <p:cNvPr id="710683" name="Object 27"/>
          <p:cNvGraphicFramePr>
            <a:graphicFrameLocks noGrp="1" noChangeAspect="1"/>
          </p:cNvGraphicFramePr>
          <p:nvPr>
            <p:ph idx="4294967295"/>
          </p:nvPr>
        </p:nvGraphicFramePr>
        <p:xfrm>
          <a:off x="7896225" y="1474788"/>
          <a:ext cx="1247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 Eşlem Resmi" r:id="rId3" imgW="1247619" imgH="409632" progId="Paint.Picture">
                  <p:embed/>
                </p:oleObj>
              </mc:Choice>
              <mc:Fallback>
                <p:oleObj name="Bit Eşlem Resmi" r:id="rId3" imgW="1247619" imgH="409632" progId="Paint.Picture">
                  <p:embed/>
                  <p:pic>
                    <p:nvPicPr>
                      <p:cNvPr id="0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1474788"/>
                        <a:ext cx="1247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78025"/>
            <a:ext cx="55435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" descr="8r2n9h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7663"/>
            <a:ext cx="3200400" cy="195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0691" name="Text Box 35"/>
          <p:cNvSpPr txBox="1">
            <a:spLocks noChangeArrowheads="1"/>
          </p:cNvSpPr>
          <p:nvPr/>
        </p:nvSpPr>
        <p:spPr bwMode="auto">
          <a:xfrm>
            <a:off x="179388" y="3922713"/>
            <a:ext cx="8763000" cy="18097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Hani kafirler seni tutuklamak veya öldürmek, ya da (Mekke’den) çıkarmak için tuzak kuruyorlardı. Onlar tuzak kuruyorlar. Allah da tuzak kuruyordu. Allah tuzak kuranların en hayırlısıdır. </a:t>
            </a:r>
            <a:r>
              <a:rPr lang="tr-TR">
                <a:solidFill>
                  <a:srgbClr val="FF0000"/>
                </a:solidFill>
              </a:rPr>
              <a:t>( Enfal – 30 )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86" grpId="0" animBg="1" autoUpdateAnimBg="0"/>
      <p:bldP spid="71069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29" descr="h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" y="908720"/>
            <a:ext cx="4648200" cy="46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62" name="Text Box 30"/>
          <p:cNvSpPr txBox="1">
            <a:spLocks noChangeArrowheads="1"/>
          </p:cNvSpPr>
          <p:nvPr/>
        </p:nvSpPr>
        <p:spPr bwMode="auto">
          <a:xfrm>
            <a:off x="4645471" y="2420888"/>
            <a:ext cx="4247009" cy="301621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Georgia" pitchFamily="18" charset="0"/>
              </a:rPr>
              <a:t>MEKKE’DEN  </a:t>
            </a:r>
            <a:r>
              <a:rPr lang="tr-TR" sz="2000" dirty="0">
                <a:latin typeface="Georgia" pitchFamily="18" charset="0"/>
              </a:rPr>
              <a:t>AYRILACAĞI İÇİN ÇOK </a:t>
            </a:r>
            <a:r>
              <a:rPr lang="tr-TR" sz="2000" dirty="0" smtClean="0">
                <a:latin typeface="Georgia" pitchFamily="18" charset="0"/>
              </a:rPr>
              <a:t>ÜZÜNTÜLÜYDÜ.   ŞEHİRDEN AYRILIRKEN                                       « EY MEKKE ! </a:t>
            </a:r>
          </a:p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Georgia" pitchFamily="18" charset="0"/>
              </a:rPr>
              <a:t>BANA ŞEHİRLERİN EN SEVGİLİSİ SENSİN. KAVMİM BENİ ÇIKARMASAYDI ASLA SENDEN AYRILMAZDIM.» DEDİ.</a:t>
            </a:r>
            <a:endParaRPr lang="tr-TR" sz="2000" dirty="0"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908720"/>
            <a:ext cx="4572000" cy="14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16" descr="se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0"/>
            <a:ext cx="43926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5750"/>
            <a:ext cx="4032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1987550"/>
            <a:ext cx="17192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7550"/>
            <a:ext cx="2016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19350"/>
            <a:ext cx="410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851150"/>
            <a:ext cx="15128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1150"/>
            <a:ext cx="22320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84538"/>
            <a:ext cx="18716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2073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38563"/>
            <a:ext cx="40671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618" name="Text Box 34"/>
          <p:cNvSpPr txBox="1">
            <a:spLocks noChangeArrowheads="1"/>
          </p:cNvSpPr>
          <p:nvPr/>
        </p:nvSpPr>
        <p:spPr bwMode="auto">
          <a:xfrm>
            <a:off x="4787900" y="4364038"/>
            <a:ext cx="4030663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SEVR DAĞINDAKİ               BİR MAĞARADA                      HZ.EBU BEKİR (ra) İLE          3 GÜN SAKLANDILAR.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908050"/>
            <a:ext cx="8991600" cy="4333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TEALA BUYURUYOR Kİ :</a:t>
            </a:r>
          </a:p>
        </p:txBody>
      </p:sp>
      <p:graphicFrame>
        <p:nvGraphicFramePr>
          <p:cNvPr id="71680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896225" y="1341438"/>
          <a:ext cx="1247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t Eşlem Resmi" r:id="rId3" imgW="1247619" imgH="409632" progId="Paint.Picture">
                  <p:embed/>
                </p:oleObj>
              </mc:Choice>
              <mc:Fallback>
                <p:oleObj name="Bit Eşlem Resmi" r:id="rId3" imgW="1247619" imgH="409632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1341438"/>
                        <a:ext cx="1247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8r2n9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200400" cy="195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179388" y="3776663"/>
            <a:ext cx="8763000" cy="21732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sz="2700"/>
              <a:t>Eğer siz ona (Peygamber’e) yardım etmezseniz, inkar  edenler onu iki kişiden biri olarak (Mekke’den) çıkardık-ları zaman, ona bizzat Allah yardım etmişti. Hani onlar mağarada bulunuyorlardı. Hani o arkadaşına, “Üzülme, çünkü Allah bizimle berâber” diyordu.</a:t>
            </a:r>
            <a:r>
              <a:rPr lang="tr-TR"/>
              <a:t>   </a:t>
            </a:r>
            <a:r>
              <a:rPr lang="tr-TR">
                <a:solidFill>
                  <a:srgbClr val="FF0000"/>
                </a:solidFill>
              </a:rPr>
              <a:t>( Tevbe – 40 )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797050"/>
            <a:ext cx="55086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animBg="1" autoUpdateAnimBg="0"/>
      <p:bldP spid="71680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8" descr="sur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5750"/>
            <a:ext cx="3781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555750"/>
            <a:ext cx="4268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014538"/>
            <a:ext cx="2790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7550"/>
            <a:ext cx="11461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058988"/>
            <a:ext cx="6635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4932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140075"/>
            <a:ext cx="9477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0075"/>
            <a:ext cx="1069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705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087688"/>
            <a:ext cx="866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4213225" y="3802063"/>
            <a:ext cx="4751388" cy="1930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MAĞARADAN AYRILDIKTAN SONRA  MEDİNE’YE DOĞRU HİCRETE BAŞLADILAR.                    ( 622 MİLADİ YIL)                              YOLDA NİCE MUCİZELER GERÇEKLEŞTİ.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4" descr="kub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7188"/>
            <a:ext cx="4267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5750"/>
            <a:ext cx="1873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484313"/>
            <a:ext cx="1079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10080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7550"/>
            <a:ext cx="3744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873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865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924175"/>
            <a:ext cx="232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46400"/>
            <a:ext cx="1673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492375"/>
            <a:ext cx="8255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19350"/>
            <a:ext cx="3222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21" name="Text Box 25"/>
          <p:cNvSpPr txBox="1">
            <a:spLocks noChangeArrowheads="1"/>
          </p:cNvSpPr>
          <p:nvPr/>
        </p:nvSpPr>
        <p:spPr bwMode="auto">
          <a:xfrm>
            <a:off x="4787900" y="4076700"/>
            <a:ext cx="4175125" cy="16256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MEDİNE YAKINLARINDA KUBA KÖYÜNE VARDILAR.  ORADA İSLAM’IN İLK MESCİDİ YAPILDI. İLK CUMA NAMAZI KILINDI.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5" descr="dev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0838"/>
            <a:ext cx="38100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49400"/>
            <a:ext cx="37449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04963"/>
            <a:ext cx="8636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2638"/>
            <a:ext cx="29130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52638"/>
            <a:ext cx="1651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557463"/>
            <a:ext cx="1514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86025"/>
            <a:ext cx="33131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89263"/>
            <a:ext cx="18002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917825"/>
            <a:ext cx="13795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86088"/>
            <a:ext cx="790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1063"/>
            <a:ext cx="376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457575"/>
            <a:ext cx="6175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97325"/>
            <a:ext cx="216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997325"/>
            <a:ext cx="1187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8588"/>
            <a:ext cx="7207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974" name="Text Box 30"/>
          <p:cNvSpPr txBox="1">
            <a:spLocks noChangeArrowheads="1"/>
          </p:cNvSpPr>
          <p:nvPr/>
        </p:nvSpPr>
        <p:spPr bwMode="auto">
          <a:xfrm>
            <a:off x="611188" y="4860925"/>
            <a:ext cx="8351837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MEDİNE’DE SEVİNÇLE KARŞILANDILAR.  HERKES EVİNE ÇAĞIRDI. O DEVESİ KİMİN EVİNİN ÖNÜNDE ÇÖKERSE ONUN MİSAFİRİ OLDU.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7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19" descr="mes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953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485900"/>
            <a:ext cx="3386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709863"/>
            <a:ext cx="1824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693988"/>
            <a:ext cx="187325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7700"/>
            <a:ext cx="3727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278063"/>
            <a:ext cx="19351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4149725"/>
            <a:ext cx="431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8288"/>
            <a:ext cx="23764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800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001" name="Text Box 33"/>
          <p:cNvSpPr txBox="1">
            <a:spLocks noChangeArrowheads="1"/>
          </p:cNvSpPr>
          <p:nvPr/>
        </p:nvSpPr>
        <p:spPr bwMode="auto">
          <a:xfrm>
            <a:off x="468313" y="5094288"/>
            <a:ext cx="8423275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MEDİNE’DE MESCİD-İ NEBİ’Yİ BİNA ETTİ. YANINA EVİ VE YATILI OKUL SUFFA YAPILDI.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4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4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21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9688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014" name="Text Box 22"/>
          <p:cNvSpPr txBox="1">
            <a:spLocks noChangeArrowheads="1"/>
          </p:cNvSpPr>
          <p:nvPr/>
        </p:nvSpPr>
        <p:spPr bwMode="auto">
          <a:xfrm>
            <a:off x="5435600" y="1772816"/>
            <a:ext cx="3527425" cy="301621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İSLAM MEDİNE’DEN YAYILMAYA BAŞLADI. NİCE ZAFERLER KAZANILDI. PEYGAMBERİMİZ 10 YIL MEDİNE’DE YAŞADI.           </a:t>
            </a:r>
            <a:endParaRPr lang="tr-TR" sz="2000" dirty="0" smtClean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Georgia" pitchFamily="18" charset="0"/>
              </a:rPr>
              <a:t>SONUNDA </a:t>
            </a:r>
            <a:r>
              <a:rPr lang="tr-TR" sz="2000" dirty="0">
                <a:latin typeface="Georgia" pitchFamily="18" charset="0"/>
              </a:rPr>
              <a:t>MEKKE FETHEDİLDİ.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375" y="877888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TEALA BUYURUYOR Kİ :</a:t>
            </a:r>
          </a:p>
        </p:txBody>
      </p:sp>
      <p:graphicFrame>
        <p:nvGraphicFramePr>
          <p:cNvPr id="71577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667625" y="1506538"/>
          <a:ext cx="1247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 Eşlem Resmi" r:id="rId3" imgW="1247619" imgH="409632" progId="Paint.Picture">
                  <p:embed/>
                </p:oleObj>
              </mc:Choice>
              <mc:Fallback>
                <p:oleObj name="Bit Eşlem Resmi" r:id="rId3" imgW="1247619" imgH="409632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506538"/>
                        <a:ext cx="1247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8r2n9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412875"/>
            <a:ext cx="3200400" cy="195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34925" y="3500438"/>
            <a:ext cx="8964613" cy="9556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/>
              <a:t>Şüphesiz Allah’ın gökleri ve yeri yarattığı günkü yazısın - da, Allah katında ayların sayısı on ikidir. </a:t>
            </a:r>
            <a:r>
              <a:rPr lang="tr-TR">
                <a:solidFill>
                  <a:srgbClr val="FF0000"/>
                </a:solidFill>
              </a:rPr>
              <a:t>( Enfal – 30 )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987550"/>
            <a:ext cx="52578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179263" y="4652292"/>
            <a:ext cx="8785225" cy="1296988"/>
          </a:xfrm>
          <a:prstGeom prst="rect">
            <a:avLst/>
          </a:prstGeom>
          <a:solidFill>
            <a:srgbClr val="FFFF99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/>
              <a:t>Zamanın gün, ay ve yıl gibi belli sürelere bölünmesi, insanlık tarihi kadar eski- </a:t>
            </a:r>
            <a:r>
              <a:rPr lang="tr-TR" sz="2000" dirty="0" err="1"/>
              <a:t>dir</a:t>
            </a:r>
            <a:r>
              <a:rPr lang="tr-TR" sz="2000" dirty="0"/>
              <a:t> ve çeşitli kültürlerde zamanın hesaplanması farklı kriterlere göre  şekillenmiştir. İslam dünyasında ise dini gün ve bayramların </a:t>
            </a:r>
            <a:r>
              <a:rPr lang="tr-TR" sz="2000" dirty="0" err="1"/>
              <a:t>tesbitinde</a:t>
            </a:r>
            <a:r>
              <a:rPr lang="tr-TR" sz="2000" dirty="0"/>
              <a:t> kameri sistem esas alınmakta ve hicri takvim benimsenmektedir.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animBg="1" autoUpdateAnimBg="0"/>
      <p:bldP spid="715782" grpId="0" animBg="1" autoUpdateAnimBg="0"/>
      <p:bldP spid="71578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98525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ALLAH TEALA BUYURUYOR Kİ :</a:t>
            </a:r>
          </a:p>
        </p:txBody>
      </p:sp>
      <p:graphicFrame>
        <p:nvGraphicFramePr>
          <p:cNvPr id="71987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896225" y="1425575"/>
          <a:ext cx="1247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Bit Eşlem Resmi" r:id="rId3" imgW="1247619" imgH="409632" progId="Paint.Picture">
                  <p:embed/>
                </p:oleObj>
              </mc:Choice>
              <mc:Fallback>
                <p:oleObj name="Bit Eşlem Resmi" r:id="rId3" imgW="1247619" imgH="409632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1425575"/>
                        <a:ext cx="12477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8r2n9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74788"/>
            <a:ext cx="3200400" cy="195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179388" y="3779838"/>
            <a:ext cx="8763000" cy="18097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/>
              <a:t>Kur’an’ı sana farz kılan Allah, şüphesiz seni dönülecek bir yere döndürecektir. De ki: “Rabbim hidayetle geleni ve apaçık bir sapıklık içinde olanı daha iyi bilir </a:t>
            </a:r>
            <a:r>
              <a:rPr lang="tr-TR" sz="2700"/>
              <a:t>.</a:t>
            </a:r>
            <a:r>
              <a:rPr lang="tr-TR"/>
              <a:t>             </a:t>
            </a:r>
            <a:r>
              <a:rPr lang="tr-TR">
                <a:solidFill>
                  <a:srgbClr val="FF0000"/>
                </a:solidFill>
              </a:rPr>
              <a:t>( Kasas – 85 )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06588"/>
            <a:ext cx="52578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animBg="1" autoUpdateAnimBg="0"/>
      <p:bldP spid="71987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1752600" y="1981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5" name="Picture 13" descr="ved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7" descr="ka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990600"/>
            <a:ext cx="420052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152400" y="4784725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  <a:cs typeface="Arial" charset="0"/>
              </a:rPr>
              <a:t>632 YILINDA 120.000 SAHABESİYLE VEDA HACCINI YAPTI.                           TÜM ÇAĞLARA VE İNSANLARA MEŞHUR HUTBESİNİ OKUDU. MEDİNE’YE DÖNÜŞÜNDE HASTALANDI.</a:t>
            </a:r>
            <a:endParaRPr lang="tr-TR" sz="20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9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12" descr="ravz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5750"/>
            <a:ext cx="3733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1149" name="Text Box 13"/>
          <p:cNvSpPr txBox="1">
            <a:spLocks noChangeArrowheads="1"/>
          </p:cNvSpPr>
          <p:nvPr/>
        </p:nvSpPr>
        <p:spPr bwMode="auto">
          <a:xfrm>
            <a:off x="4211638" y="1556792"/>
            <a:ext cx="4751387" cy="2540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SEVGİLİ PEYGAMBERİMİZ          632 YILINDA 63 YAŞINDA İKEN   MEDİNE-İ MÜNEVVERE‘ DE VEFAT ETTİ.                                     KABRİ MEDİNE’DEDİR.                                                                             13 SENE MEKKE’DE                           10 SENE MEDİNE’DE                  PEYGAMBERLİK YAPTI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11637" y="4149080"/>
            <a:ext cx="47513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3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SALAT VE SELAM O’NA,  </a:t>
            </a:r>
            <a:r>
              <a:rPr lang="tr-TR" sz="3000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O’NUN </a:t>
            </a:r>
            <a:r>
              <a:rPr lang="tr-TR" sz="3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AL VE ASHABINA OLSUN.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9" grpId="0" animBg="1" autoUpdateAnimBg="0"/>
      <p:bldP spid="1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3132138" y="3025775"/>
            <a:ext cx="5688012" cy="27797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tr-TR" sz="2400"/>
              <a:t>"Gerçek Müslüman, elinden ve dilinden (insanların) müslümanların emniyet ve esenlikte olup (zarar görmedikleri) kimsedir. Hakiki muhacir de Allah'ın yasak ettiği şeylerden uzaklaşıp onları   terk edendir."</a:t>
            </a:r>
            <a:r>
              <a:rPr lang="tr-TR" sz="3200"/>
              <a:t>                           </a:t>
            </a:r>
            <a:r>
              <a:rPr lang="tr-TR" sz="2400">
                <a:solidFill>
                  <a:srgbClr val="FF0000"/>
                </a:solidFill>
              </a:rPr>
              <a:t>(Buhârî, Îmân 4-5)</a:t>
            </a:r>
            <a:endParaRPr lang="tr-TR" sz="240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71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0"/>
            <a:ext cx="8750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47" name="Rectangle 19"/>
          <p:cNvSpPr>
            <a:spLocks noChangeArrowheads="1"/>
          </p:cNvSpPr>
          <p:nvPr/>
        </p:nvSpPr>
        <p:spPr bwMode="auto">
          <a:xfrm>
            <a:off x="117475" y="938213"/>
            <a:ext cx="8991600" cy="863600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tr-T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BİZİM HİCRETİMİZ İÇİN </a:t>
            </a:r>
            <a:r>
              <a:rPr 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                                           PEYGAMBER </a:t>
            </a:r>
            <a:r>
              <a:rPr lang="tr-T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EFENDİMİZ (SAV) BUYURUYOR Kİ :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4338"/>
            <a:ext cx="27368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7" grpId="0" animBg="1" autoUpdateAnimBg="0"/>
      <p:bldP spid="73934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908050"/>
            <a:ext cx="8991600" cy="457200"/>
          </a:xfr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AŞURE GÜNÜ VE ORUCU :</a:t>
            </a:r>
            <a:endParaRPr lang="tr-TR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120650" y="1412875"/>
            <a:ext cx="8915400" cy="1008063"/>
          </a:xfrm>
          <a:prstGeom prst="rect">
            <a:avLst/>
          </a:prstGeom>
          <a:solidFill>
            <a:srgbClr val="FFFF99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ar-SA">
                <a:latin typeface="Arabic Typesetting" pitchFamily="66" charset="-78"/>
                <a:cs typeface="Arabic Typesetting" pitchFamily="66" charset="-78"/>
              </a:rPr>
              <a:t>قَدِمَ النَّبِيُّ صلى الله عليه وسلم الْمَدِينَةَ، فَرَأَى الْيَهُودَ تَصُومُ يَوْمَ عَاشُورَاءَ. فَقَالَ: مَا هَذَا؟ قَالُوا: هَذَا يَوْمٌ صَالِحٌ، هَذَا </a:t>
            </a:r>
            <a:endParaRPr lang="tr-TR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ar-SA">
                <a:latin typeface="Arabic Typesetting" pitchFamily="66" charset="-78"/>
                <a:cs typeface="Arabic Typesetting" pitchFamily="66" charset="-78"/>
              </a:rPr>
              <a:t>يَوْمٌ نَجَّى اللَّهُ بَنِي إِسْرَائِيلَ مِنْ عَدُوِّهِمْ فَصَامَهُ مُوسَى. قَالَ: فَأَنَا أَحَقُّ بِمُوسَى مِنْكُمْ، فَصَامَهُ وَأَمَرَ بِصِيَامِهِ. </a:t>
            </a:r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4067175" y="2492375"/>
            <a:ext cx="4924425" cy="3457575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1800">
                <a:latin typeface="Georgia" pitchFamily="18" charset="0"/>
                <a:cs typeface="Arial" charset="0"/>
              </a:rPr>
              <a:t>Peygamber Efendimiz </a:t>
            </a:r>
            <a:r>
              <a:rPr lang="tr-TR" sz="18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(sav)</a:t>
            </a:r>
            <a:r>
              <a:rPr lang="tr-TR" sz="1800">
                <a:latin typeface="Georgia" pitchFamily="18" charset="0"/>
                <a:cs typeface="Arial" charset="0"/>
              </a:rPr>
              <a:t> Medine’ ye geldiğinde Yahudilerin Aşure günü oruç tuttuklarını gördü. Sebebini sorduğunda onlar da : “ Bu gün önemli bir gündür. Bu gün Allah Musa (as) ile kavmini düşmanlarının zulmünden dan kurtardı.Musa (as) bugün oruç tuttu.” deyince “ Biz Musa (as) ‘ya sizden daha yakınız. “ dediler. Kendileri o gün oruç tuttular ve ashabına da tutmasını söylediler. </a:t>
            </a:r>
            <a:r>
              <a:rPr lang="tr-TR" sz="2600">
                <a:solidFill>
                  <a:srgbClr val="FF0000"/>
                </a:solidFill>
              </a:rPr>
              <a:t>(Buhârî, Savm 69)</a:t>
            </a:r>
          </a:p>
        </p:txBody>
      </p:sp>
      <p:pic>
        <p:nvPicPr>
          <p:cNvPr id="48133" name="Picture 7" descr="8bfsf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38877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nimBg="1" autoUpdateAnimBg="0"/>
      <p:bldP spid="611331" grpId="0" animBg="1" autoUpdateAnimBg="0"/>
      <p:bldP spid="61133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513" y="857250"/>
            <a:ext cx="8991600" cy="5334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PEYGAMBERİMİZ BUYURUYOR Kİ :</a:t>
            </a:r>
          </a:p>
        </p:txBody>
      </p:sp>
      <p:graphicFrame>
        <p:nvGraphicFramePr>
          <p:cNvPr id="733192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6465888" y="1433513"/>
          <a:ext cx="2714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Bit Eşlem Resmi" r:id="rId3" imgW="2715004" imgH="409632" progId="Paint.Picture">
                  <p:embed/>
                </p:oleObj>
              </mc:Choice>
              <mc:Fallback>
                <p:oleObj name="Bit Eşlem Resmi" r:id="rId3" imgW="2715004" imgH="409632" progId="Paint.Picture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1433513"/>
                        <a:ext cx="27146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5329238" y="2009775"/>
            <a:ext cx="3649662" cy="22367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dirty="0"/>
              <a:t>Aşure günü oruç tutan o yıl tutamadığı [nafile] oruçlarının sevabına kavuşur.     </a:t>
            </a:r>
            <a:r>
              <a:rPr lang="tr-TR" dirty="0" smtClean="0"/>
              <a:t>          </a:t>
            </a:r>
            <a:r>
              <a:rPr lang="tr-TR" dirty="0">
                <a:solidFill>
                  <a:srgbClr val="FF0000"/>
                </a:solidFill>
              </a:rPr>
              <a:t>( Müslim )</a:t>
            </a: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33513"/>
            <a:ext cx="48974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3195" name="Text Box 11"/>
          <p:cNvSpPr txBox="1">
            <a:spLocks noChangeArrowheads="1"/>
          </p:cNvSpPr>
          <p:nvPr/>
        </p:nvSpPr>
        <p:spPr bwMode="auto">
          <a:xfrm>
            <a:off x="5329238" y="4314825"/>
            <a:ext cx="3649662" cy="1562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400"/>
              <a:t>Yalnız yahudiler gibi sadece o gün değil, bir gün öncesi veya sonrası da oruç tutulması sünnettir.</a:t>
            </a:r>
            <a:endParaRPr lang="tr-TR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animBg="1" autoUpdateAnimBg="0"/>
      <p:bldP spid="733189" grpId="0" animBg="1" autoUpdateAnimBg="0"/>
      <p:bldP spid="73319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908050"/>
            <a:ext cx="8991600" cy="457200"/>
          </a:xfr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AŞURE GÜNÜ  :</a:t>
            </a:r>
            <a:endParaRPr lang="tr-TR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34212" name="Rectangle 4"/>
          <p:cNvSpPr>
            <a:spLocks noChangeArrowheads="1"/>
          </p:cNvSpPr>
          <p:nvPr/>
        </p:nvSpPr>
        <p:spPr bwMode="auto">
          <a:xfrm>
            <a:off x="3851275" y="1412875"/>
            <a:ext cx="5113338" cy="4537075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1900" dirty="0">
                <a:latin typeface="Georgia" pitchFamily="18" charset="0"/>
              </a:rPr>
              <a:t>Tarihte geçmiş birtakım </a:t>
            </a:r>
            <a:r>
              <a:rPr lang="tr-TR" sz="1900" dirty="0" smtClean="0">
                <a:latin typeface="Georgia" pitchFamily="18" charset="0"/>
              </a:rPr>
              <a:t>hadiselerin, Muharrem </a:t>
            </a:r>
            <a:r>
              <a:rPr lang="tr-TR" sz="1900" dirty="0">
                <a:latin typeface="Georgia" pitchFamily="18" charset="0"/>
              </a:rPr>
              <a:t>ayında gerçekleşmiş olduğuna dair bazı rivayetler bu aya ayrı bir değer verilmesine sebep olmuştur. İlmen kesin olarak doğrulanamamakla beraber Hz. Adem'in cennetten yer yüzüne indirilmesi, Hz. Nuh (</a:t>
            </a:r>
            <a:r>
              <a:rPr lang="tr-TR" sz="1900" dirty="0" err="1">
                <a:latin typeface="Georgia" pitchFamily="18" charset="0"/>
              </a:rPr>
              <a:t>a.s</a:t>
            </a:r>
            <a:r>
              <a:rPr lang="tr-TR" sz="1900" dirty="0">
                <a:latin typeface="Georgia" pitchFamily="18" charset="0"/>
              </a:rPr>
              <a:t>.)'</a:t>
            </a:r>
            <a:r>
              <a:rPr lang="tr-TR" sz="1900" dirty="0" err="1">
                <a:latin typeface="Georgia" pitchFamily="18" charset="0"/>
              </a:rPr>
              <a:t>ın</a:t>
            </a:r>
            <a:r>
              <a:rPr lang="tr-TR" sz="1900" dirty="0">
                <a:latin typeface="Georgia" pitchFamily="18" charset="0"/>
              </a:rPr>
              <a:t> tufandan kurtulması, Hz. Musa (</a:t>
            </a:r>
            <a:r>
              <a:rPr lang="tr-TR" sz="1900" dirty="0" err="1">
                <a:latin typeface="Georgia" pitchFamily="18" charset="0"/>
              </a:rPr>
              <a:t>a.s</a:t>
            </a:r>
            <a:r>
              <a:rPr lang="tr-TR" sz="1900" dirty="0">
                <a:latin typeface="Georgia" pitchFamily="18" charset="0"/>
              </a:rPr>
              <a:t>.) ve ona iman edenlerin </a:t>
            </a:r>
            <a:r>
              <a:rPr lang="tr-TR" sz="1900" dirty="0" err="1">
                <a:latin typeface="Georgia" pitchFamily="18" charset="0"/>
              </a:rPr>
              <a:t>Firavun'un</a:t>
            </a:r>
            <a:r>
              <a:rPr lang="tr-TR" sz="1900" dirty="0">
                <a:latin typeface="Georgia" pitchFamily="18" charset="0"/>
              </a:rPr>
              <a:t> zulmünden kurtulmaları gibi insanlık tarihinde dönüm noktası sayılabilecek bazı önemli </a:t>
            </a:r>
            <a:r>
              <a:rPr lang="tr-TR" sz="1900" dirty="0" smtClean="0">
                <a:latin typeface="Georgia" pitchFamily="18" charset="0"/>
              </a:rPr>
              <a:t>olayların </a:t>
            </a:r>
            <a:r>
              <a:rPr lang="tr-TR" sz="1900" dirty="0">
                <a:latin typeface="Georgia" pitchFamily="18" charset="0"/>
              </a:rPr>
              <a:t>bu ayda vuku bulduğu </a:t>
            </a:r>
            <a:r>
              <a:rPr lang="tr-TR" sz="1900" dirty="0" smtClean="0">
                <a:latin typeface="Georgia" pitchFamily="18" charset="0"/>
              </a:rPr>
              <a:t>rivayet edilmektedir.                               </a:t>
            </a:r>
            <a:endParaRPr lang="tr-TR" sz="1900" dirty="0">
              <a:latin typeface="Georgia" pitchFamily="18" charset="0"/>
            </a:endParaRPr>
          </a:p>
        </p:txBody>
      </p:sp>
      <p:pic>
        <p:nvPicPr>
          <p:cNvPr id="734214" name="Picture 6" descr="images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600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179388" y="5154613"/>
            <a:ext cx="3649662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800"/>
              <a:t>Peygamberimizin Türbesi    Kubbe-i Hadra</a:t>
            </a:r>
            <a:endParaRPr lang="tr-TR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nimBg="1" autoUpdateAnimBg="0"/>
      <p:bldP spid="734212" grpId="0" animBg="1" autoUpdateAnimBg="0"/>
      <p:bldP spid="73421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908050"/>
            <a:ext cx="8991600" cy="457200"/>
          </a:xfr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KERBELA FACiASI  :</a:t>
            </a:r>
            <a:endParaRPr lang="tr-TR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36259" name="Rectangle 3"/>
          <p:cNvSpPr>
            <a:spLocks noChangeArrowheads="1"/>
          </p:cNvSpPr>
          <p:nvPr/>
        </p:nvSpPr>
        <p:spPr bwMode="auto">
          <a:xfrm>
            <a:off x="4138613" y="1412874"/>
            <a:ext cx="4897437" cy="4680421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300" dirty="0"/>
              <a:t>İslam tarihinde özel bir yeri olan Hz. </a:t>
            </a:r>
            <a:r>
              <a:rPr lang="tr-TR" sz="2300" dirty="0" smtClean="0"/>
              <a:t>Hüseyin efendimizin </a:t>
            </a:r>
            <a:r>
              <a:rPr lang="tr-TR" sz="2300" dirty="0" err="1"/>
              <a:t>Kerbelâ'da</a:t>
            </a:r>
            <a:r>
              <a:rPr lang="tr-TR" sz="2300" dirty="0"/>
              <a:t> şehit edilmesi olayı da yine bu ayda vuku bulmuştur. Bilindiği gibi, sevgili peygamberimizin torunu Hz. Hüseyin, o dönemde cereyan eden siyasi kargaşa ve çatışmalar neticesinde, müessif bir şekilde öldürülmek suretiyle </a:t>
            </a:r>
            <a:r>
              <a:rPr lang="tr-TR" sz="2300" dirty="0" err="1"/>
              <a:t>şehid</a:t>
            </a:r>
            <a:r>
              <a:rPr lang="tr-TR" sz="2300" dirty="0"/>
              <a:t> edilmiştir. Bu üzücü olay, </a:t>
            </a:r>
            <a:r>
              <a:rPr lang="tr-TR" sz="2300" dirty="0" err="1"/>
              <a:t>Hz.Peygamberi</a:t>
            </a:r>
            <a:r>
              <a:rPr lang="tr-TR" sz="2300" dirty="0"/>
              <a:t> ve ailesini seven </a:t>
            </a:r>
            <a:r>
              <a:rPr lang="tr-TR" sz="2300" dirty="0" err="1"/>
              <a:t>mü’minlerin</a:t>
            </a:r>
            <a:r>
              <a:rPr lang="tr-TR" sz="2300" dirty="0"/>
              <a:t> gönüllerinde silinmez izler bırakmıştır</a:t>
            </a:r>
            <a:r>
              <a:rPr lang="tr-TR" sz="2300" dirty="0" smtClean="0"/>
              <a:t>.                             </a:t>
            </a:r>
            <a:r>
              <a:rPr lang="tr-TR" sz="2200" dirty="0" smtClean="0"/>
              <a:t> </a:t>
            </a:r>
            <a:endParaRPr lang="tr-TR" sz="2200" dirty="0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8163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nimBg="1" autoUpdateAnimBg="0"/>
      <p:bldP spid="73625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981075"/>
            <a:ext cx="8991600" cy="457200"/>
          </a:xfrm>
          <a:solidFill>
            <a:srgbClr val="FF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AŞURE GÜNÜ  :</a:t>
            </a:r>
            <a:endParaRPr lang="tr-TR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4175125" y="1485900"/>
            <a:ext cx="4718050" cy="3455988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1900" dirty="0"/>
              <a:t>Tarihte yaşanmış böyle acı olayları tasvip etmek mümkün değildir. Ancak, bunları ders almak için hatırlayalım.  Bu olay, bütün Müslümanları derinden sarsan ve üzen acı bir olaydır</a:t>
            </a:r>
            <a:r>
              <a:rPr lang="tr-TR" sz="1900" dirty="0" smtClean="0"/>
              <a:t>. Her zaman ve her yerde sağduyulu </a:t>
            </a:r>
            <a:r>
              <a:rPr lang="tr-TR" sz="1900" dirty="0"/>
              <a:t>hareket ederek Allah ve </a:t>
            </a:r>
            <a:r>
              <a:rPr lang="tr-TR" sz="1900" dirty="0" smtClean="0"/>
              <a:t>Hz. Peygamber (sav) sevgisi </a:t>
            </a:r>
            <a:r>
              <a:rPr lang="tr-TR" sz="1900" dirty="0"/>
              <a:t>etrafında kenetlenmeliyiz. Hz. Peygamberi, O'nun aile fertlerini ve ashabını sevmek hepimizin müşterek heyecanı olmalıdır. </a:t>
            </a:r>
          </a:p>
        </p:txBody>
      </p:sp>
      <p:sp>
        <p:nvSpPr>
          <p:cNvPr id="737286" name="Rectangle 6"/>
          <p:cNvSpPr>
            <a:spLocks noChangeArrowheads="1"/>
          </p:cNvSpPr>
          <p:nvPr/>
        </p:nvSpPr>
        <p:spPr bwMode="auto">
          <a:xfrm>
            <a:off x="323850" y="4984750"/>
            <a:ext cx="8569325" cy="965200"/>
          </a:xfrm>
          <a:prstGeom prst="rect">
            <a:avLst/>
          </a:prstGeom>
          <a:solidFill>
            <a:srgbClr val="FFFF99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/>
              <a:t>İyi bilelim ki, huzur lu bir toplum halinde yaşayabilmek, Yüce Dinimizin bize öğrettiği karşılıklı sevgi ve saygıya dayalı kardeşliği, birlik ve beraberliği korumakla mümkündür. </a:t>
            </a: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5900"/>
            <a:ext cx="39608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2" grpId="0" animBg="1" autoUpdateAnimBg="0"/>
      <p:bldP spid="737283" grpId="0" animBg="1" autoUpdateAnimBg="0"/>
      <p:bldP spid="73728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363" y="4365625"/>
            <a:ext cx="8713787" cy="1511300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lnSpc>
                <a:spcPct val="9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/>
              <a:t>Hicri takvim Peygamberimizin Mekke'den Medine'ye hicretini başlangıç kabul </a:t>
            </a:r>
            <a:r>
              <a:rPr lang="tr-TR" sz="2000" dirty="0" smtClean="0"/>
              <a:t>eder.  Bu takvim ayın </a:t>
            </a:r>
            <a:r>
              <a:rPr lang="tr-TR" sz="2000" dirty="0"/>
              <a:t>dünya çevresinde dolanımını esas alan bir </a:t>
            </a:r>
            <a:r>
              <a:rPr lang="tr-TR" sz="2000" dirty="0" smtClean="0"/>
              <a:t>takvim sistemidir</a:t>
            </a:r>
            <a:r>
              <a:rPr lang="tr-TR" sz="2000" dirty="0"/>
              <a:t>. Hicri takvim hicreti esas alır. </a:t>
            </a:r>
            <a:endParaRPr lang="tr-TR" sz="2000" dirty="0" smtClean="0"/>
          </a:p>
          <a:p>
            <a:pPr marL="342900" indent="-342900" rtl="1">
              <a:lnSpc>
                <a:spcPct val="9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 smtClean="0"/>
              <a:t>Günümüzde </a:t>
            </a:r>
            <a:r>
              <a:rPr lang="tr-TR" sz="2000" dirty="0"/>
              <a:t>kullanılan miladi takvim ise Hz. İsa'nın doğumunu tarih başlangıcı </a:t>
            </a:r>
            <a:r>
              <a:rPr lang="tr-TR" sz="2000" dirty="0" smtClean="0"/>
              <a:t>olarak </a:t>
            </a:r>
            <a:r>
              <a:rPr lang="tr-TR" sz="2000" dirty="0"/>
              <a:t>almaktadır. 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/>
        </p:nvGraphicFramePr>
        <p:xfrm>
          <a:off x="4751388" y="981075"/>
          <a:ext cx="42481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 Eşlem Resmi" r:id="rId3" imgW="3495238" imgH="1991003" progId="Paint.Picture">
                  <p:embed/>
                </p:oleObj>
              </mc:Choice>
              <mc:Fallback>
                <p:oleObj name="Bit Eşlem Resmi" r:id="rId3" imgW="3495238" imgH="1991003" progId="Paint.Picture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981075"/>
                        <a:ext cx="4248150" cy="3240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39813"/>
            <a:ext cx="44767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0825" y="4510088"/>
            <a:ext cx="8713788" cy="1511300"/>
          </a:xfrm>
          <a:prstGeom prst="rect">
            <a:avLst/>
          </a:prstGeom>
          <a:solidFill>
            <a:srgbClr val="CCECFF"/>
          </a:solid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lnSpc>
                <a:spcPct val="9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/>
              <a:t>Hz. Ömer (</a:t>
            </a:r>
            <a:r>
              <a:rPr lang="tr-TR" sz="2000" dirty="0" err="1"/>
              <a:t>r.a</a:t>
            </a:r>
            <a:r>
              <a:rPr lang="tr-TR" sz="2000" dirty="0"/>
              <a:t>.) devrinde Hicretin 17. yılında alınan bir kararla Hicretin olduğu yıl Hicri Takvimin 1. yılı ve o yılın Muharrem ayı da Hicri Kameri takvimin </a:t>
            </a:r>
            <a:r>
              <a:rPr lang="tr-TR" sz="2000" dirty="0" smtClean="0"/>
              <a:t>yılbaşı </a:t>
            </a:r>
            <a:r>
              <a:rPr lang="tr-TR" sz="2000" dirty="0"/>
              <a:t>kabul edilmiştir. Hicri - Kameri takvim, ayın dünyanın etrafında dönüşüne göre tanımlanır. Bu sebepledir ki dinimizdeki dini gün ve bayramlar </a:t>
            </a:r>
            <a:r>
              <a:rPr lang="tr-TR" sz="2000" dirty="0" smtClean="0"/>
              <a:t>her </a:t>
            </a:r>
            <a:r>
              <a:rPr lang="tr-TR" sz="2000" dirty="0"/>
              <a:t>yıl, bir önceki yıldan on gün önce gelmektedir.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032250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537075" cy="3240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3" descr="a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6638"/>
            <a:ext cx="4114800" cy="315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4" descr="sayi46sayfa12resim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12825"/>
            <a:ext cx="4419600" cy="317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80" name="Text Box 16"/>
          <p:cNvSpPr txBox="1">
            <a:spLocks noChangeArrowheads="1"/>
          </p:cNvSpPr>
          <p:nvPr/>
        </p:nvSpPr>
        <p:spPr bwMode="auto">
          <a:xfrm>
            <a:off x="228600" y="4403725"/>
            <a:ext cx="868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PEYGAMBERİMİZ</a:t>
            </a:r>
            <a:r>
              <a:rPr lang="tr-TR" sz="2000" dirty="0">
                <a:latin typeface="Georgia" pitchFamily="18" charset="0"/>
                <a:cs typeface="Arial" charset="0"/>
              </a:rPr>
              <a:t>İN</a:t>
            </a:r>
            <a:r>
              <a:rPr lang="tr-TR" sz="2000" dirty="0">
                <a:latin typeface="Georgia" pitchFamily="18" charset="0"/>
              </a:rPr>
              <a:t>  DOĞ</a:t>
            </a:r>
            <a:r>
              <a:rPr lang="tr-TR" sz="2000" dirty="0">
                <a:latin typeface="Georgia" pitchFamily="18" charset="0"/>
                <a:cs typeface="Arial" charset="0"/>
              </a:rPr>
              <a:t>DUĞU DÖNEMDE </a:t>
            </a:r>
            <a:r>
              <a:rPr lang="tr-TR" sz="2000" dirty="0">
                <a:latin typeface="Georgia" pitchFamily="18" charset="0"/>
              </a:rPr>
              <a:t> ARAB</a:t>
            </a:r>
            <a:r>
              <a:rPr lang="tr-TR" sz="2000" dirty="0">
                <a:latin typeface="Georgia" pitchFamily="18" charset="0"/>
                <a:cs typeface="Arial" charset="0"/>
              </a:rPr>
              <a:t> YARIMADASINDA</a:t>
            </a:r>
            <a:r>
              <a:rPr lang="tr-TR" sz="2000" dirty="0">
                <a:latin typeface="Georgia" pitchFamily="18" charset="0"/>
              </a:rPr>
              <a:t>  İNSANLAR PUTLARA TAPIYORDU. </a:t>
            </a:r>
            <a:r>
              <a:rPr lang="tr-TR" sz="2000" dirty="0">
                <a:cs typeface="Arial" charset="0"/>
              </a:rPr>
              <a:t>     </a:t>
            </a:r>
            <a:r>
              <a:rPr lang="tr-TR" sz="2000" dirty="0">
                <a:latin typeface="Georgia" pitchFamily="18" charset="0"/>
              </a:rPr>
              <a:t>MEKKE ‘DE BULUNAN KA’BE   ETRAFINDA 360 PUT VARDI.</a:t>
            </a:r>
          </a:p>
        </p:txBody>
      </p:sp>
    </p:spTree>
    <p:extLst>
      <p:ext uri="{BB962C8B-B14F-4D97-AF65-F5344CB8AC3E}">
        <p14:creationId xmlns:p14="http://schemas.microsoft.com/office/powerpoint/2010/main" val="5522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12" descr="filo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066800"/>
            <a:ext cx="4052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mek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9663"/>
            <a:ext cx="44958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26" name="Text Box 18"/>
          <p:cNvSpPr txBox="1">
            <a:spLocks noChangeArrowheads="1"/>
          </p:cNvSpPr>
          <p:nvPr/>
        </p:nvSpPr>
        <p:spPr bwMode="auto">
          <a:xfrm>
            <a:off x="228600" y="4479925"/>
            <a:ext cx="868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</a:rPr>
              <a:t>PEYGAMBERİMİZ</a:t>
            </a:r>
            <a:r>
              <a:rPr lang="tr-TR" sz="2000" dirty="0">
                <a:latin typeface="Georgia" pitchFamily="18" charset="0"/>
                <a:cs typeface="Arial" charset="0"/>
              </a:rPr>
              <a:t>  FİL SENESİNDE, YEMEN KRALI EBREHE KOMUTASINDA KA’BE’Yİ YIKMAK ÜZERE GELEN FİL ORDUSUNUN EBABİL KUŞLARIYLA YOK EDİLDİĞİ  OLAYDAN </a:t>
            </a:r>
            <a:r>
              <a:rPr lang="tr-TR" sz="2000" dirty="0" smtClean="0">
                <a:latin typeface="Georgia" pitchFamily="18" charset="0"/>
                <a:cs typeface="Arial" charset="0"/>
              </a:rPr>
              <a:t>YAKLAŞIK  2 AY SONRA DOĞDU</a:t>
            </a:r>
            <a:r>
              <a:rPr lang="tr-TR" sz="2000" dirty="0">
                <a:latin typeface="Georgia" pitchFamily="18" charset="0"/>
                <a:cs typeface="Arial" charset="0"/>
              </a:rPr>
              <a:t>. </a:t>
            </a:r>
            <a:endParaRPr lang="tr-T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9" descr="dog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648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603" name="Text Box 11"/>
          <p:cNvSpPr txBox="1">
            <a:spLocks noChangeArrowheads="1"/>
          </p:cNvSpPr>
          <p:nvPr/>
        </p:nvSpPr>
        <p:spPr bwMode="auto">
          <a:xfrm>
            <a:off x="228600" y="4495800"/>
            <a:ext cx="876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latin typeface="Georgia" pitchFamily="18" charset="0"/>
              </a:rPr>
              <a:t>ALLAH‘IN EN SON VE </a:t>
            </a:r>
            <a:r>
              <a:rPr lang="tr-TR" sz="2000">
                <a:latin typeface="Georgia" pitchFamily="18" charset="0"/>
                <a:cs typeface="Arial" charset="0"/>
              </a:rPr>
              <a:t>EN </a:t>
            </a:r>
            <a:r>
              <a:rPr lang="tr-TR" sz="2000">
                <a:latin typeface="Georgia" pitchFamily="18" charset="0"/>
              </a:rPr>
              <a:t>YÜCE PEYGAMBERİ </a:t>
            </a:r>
            <a:r>
              <a:rPr lang="tr-TR" sz="2000">
                <a:latin typeface="Georgia" pitchFamily="18" charset="0"/>
                <a:cs typeface="Arial" charset="0"/>
              </a:rPr>
              <a:t>  </a:t>
            </a:r>
            <a:r>
              <a:rPr lang="tr-TR" sz="2000">
                <a:latin typeface="Georgia" pitchFamily="18" charset="0"/>
              </a:rPr>
              <a:t>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HZ.MUHAMMED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(sav)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571 YILI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20 NİSAN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/ 12 R.EVVEL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 PAZARTESİ GÜNÜ  MEKKE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  <a:cs typeface="Arial" charset="0"/>
              </a:rPr>
              <a:t>-İ MÜKERREME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’ DE DOĞDU. </a:t>
            </a:r>
            <a:r>
              <a:rPr lang="tr-TR" sz="2000">
                <a:latin typeface="Georgia" pitchFamily="18" charset="0"/>
              </a:rPr>
              <a:t>ANNESİNİN ADI: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AMİNE</a:t>
            </a:r>
            <a:r>
              <a:rPr lang="tr-TR" sz="2000">
                <a:latin typeface="Georgia" pitchFamily="18" charset="0"/>
              </a:rPr>
              <a:t> -  BABASININ ADI  </a:t>
            </a:r>
            <a:r>
              <a:rPr lang="tr-TR" sz="2000">
                <a:solidFill>
                  <a:srgbClr val="FF0000"/>
                </a:solidFill>
                <a:latin typeface="Georgia" pitchFamily="18" charset="0"/>
              </a:rPr>
              <a:t>: ABDULLAH</a:t>
            </a:r>
            <a:r>
              <a:rPr lang="tr-TR" sz="2000">
                <a:latin typeface="Georgia" pitchFamily="18" charset="0"/>
              </a:rPr>
              <a:t>.</a:t>
            </a:r>
          </a:p>
        </p:txBody>
      </p:sp>
      <p:pic>
        <p:nvPicPr>
          <p:cNvPr id="4105" name="Picture 14" descr="ARABY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88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13385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2672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62363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Bit Eşlem Resmi" r:id="rId4" imgW="1523810" imgH="1523810" progId="Paint.Picture">
                  <p:embed/>
                </p:oleObj>
              </mc:Choice>
              <mc:Fallback>
                <p:oleObj name="Bit Eşlem Resmi" r:id="rId4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Bit Eşlem Resmi" r:id="rId6" imgW="1523810" imgH="1523810" progId="Paint.Picture">
                  <p:embed/>
                </p:oleObj>
              </mc:Choice>
              <mc:Fallback>
                <p:oleObj name="Bit Eşlem Resmi" r:id="rId6" imgW="1523810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12" descr="BADİYY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9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37719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7178" name="Picture 19" descr="su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33" name="Text Box 21"/>
          <p:cNvSpPr txBox="1">
            <a:spLocks noChangeArrowheads="1"/>
          </p:cNvSpPr>
          <p:nvPr/>
        </p:nvSpPr>
        <p:spPr bwMode="auto">
          <a:xfrm>
            <a:off x="76200" y="3733800"/>
            <a:ext cx="891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Georgia" pitchFamily="18" charset="0"/>
                <a:cs typeface="Arial" charset="0"/>
              </a:rPr>
              <a:t>DOĞMADAN 6 AY ÖNCE BABASINI KAYBETTİ.  </a:t>
            </a:r>
            <a:r>
              <a:rPr lang="tr-TR" sz="2000" dirty="0" smtClean="0">
                <a:latin typeface="Georgia" pitchFamily="18" charset="0"/>
                <a:cs typeface="Arial" charset="0"/>
              </a:rPr>
              <a:t>                                      O’NU </a:t>
            </a:r>
            <a:r>
              <a:rPr lang="tr-TR" sz="2000" dirty="0">
                <a:latin typeface="Georgia" pitchFamily="18" charset="0"/>
                <a:cs typeface="Arial" charset="0"/>
              </a:rPr>
              <a:t>SÜT ANNESİ </a:t>
            </a:r>
            <a:r>
              <a:rPr lang="tr-TR" sz="2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HALİME </a:t>
            </a:r>
            <a:r>
              <a:rPr lang="tr-TR" sz="2000" dirty="0">
                <a:latin typeface="Georgia" pitchFamily="18" charset="0"/>
                <a:cs typeface="Arial" charset="0"/>
              </a:rPr>
              <a:t>EMZİRDİ.                                                                                                    6 YAŞINDA DA SEVGİLİ ANNESİNİ KAYBETTİ.                                         8 YAŞINA KADAR DEDESİ </a:t>
            </a:r>
            <a:r>
              <a:rPr lang="tr-TR" sz="2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ABDULMUTTALİB</a:t>
            </a:r>
            <a:r>
              <a:rPr lang="tr-TR" sz="2000" dirty="0">
                <a:latin typeface="Georgia" pitchFamily="18" charset="0"/>
                <a:cs typeface="Arial" charset="0"/>
              </a:rPr>
              <a:t> ‘İN  YANINDA KALDI. DEDESİNİN DE ÖLÜMÜNDEN SONRA    AMCASI </a:t>
            </a:r>
            <a:r>
              <a:rPr lang="tr-TR" sz="2000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EBU TALİB</a:t>
            </a:r>
            <a:r>
              <a:rPr lang="tr-TR" sz="2000" dirty="0">
                <a:latin typeface="Georgia" pitchFamily="18" charset="0"/>
                <a:cs typeface="Arial" charset="0"/>
              </a:rPr>
              <a:t> O’NU HİMAYESİNE ALDI.</a:t>
            </a:r>
          </a:p>
        </p:txBody>
      </p:sp>
    </p:spTree>
    <p:extLst>
      <p:ext uri="{BB962C8B-B14F-4D97-AF65-F5344CB8AC3E}">
        <p14:creationId xmlns:p14="http://schemas.microsoft.com/office/powerpoint/2010/main" val="16862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3" grpId="0" autoUpdateAnimBg="0"/>
    </p:bldLst>
  </p:timing>
</p:sld>
</file>

<file path=ppt/theme/theme1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1536</Words>
  <Application>Microsoft Office PowerPoint</Application>
  <PresentationFormat>Ekran Gösterisi (4:3)</PresentationFormat>
  <Paragraphs>111</Paragraphs>
  <Slides>38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1" baseType="lpstr">
      <vt:lpstr>Özel Tasarım</vt:lpstr>
      <vt:lpstr>1_Özel Tasarım</vt:lpstr>
      <vt:lpstr>Bit Eşlem Resmi</vt:lpstr>
      <vt:lpstr>PowerPoint Sunusu</vt:lpstr>
      <vt:lpstr>PowerPoint Sunusu</vt:lpstr>
      <vt:lpstr>ALLAH TEALA BUYURUYOR Kİ 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ALLAH TEALA BUYURUYOR Kİ :</vt:lpstr>
      <vt:lpstr>PowerPoint Sunusu</vt:lpstr>
      <vt:lpstr>ALLAH TEALA BUYURUYOR Kİ :</vt:lpstr>
      <vt:lpstr>PowerPoint Sunusu</vt:lpstr>
      <vt:lpstr>PowerPoint Sunusu</vt:lpstr>
      <vt:lpstr>ALLAH TEALA BUYURUYOR Kİ :</vt:lpstr>
      <vt:lpstr>PowerPoint Sunusu</vt:lpstr>
      <vt:lpstr>PowerPoint Sunusu</vt:lpstr>
      <vt:lpstr>PowerPoint Sunusu</vt:lpstr>
      <vt:lpstr>PowerPoint Sunusu</vt:lpstr>
      <vt:lpstr>PowerPoint Sunusu</vt:lpstr>
      <vt:lpstr>ALLAH TEALA BUYURUYOR Kİ :</vt:lpstr>
      <vt:lpstr>PowerPoint Sunusu</vt:lpstr>
      <vt:lpstr>PowerPoint Sunusu</vt:lpstr>
      <vt:lpstr>PowerPoint Sunusu</vt:lpstr>
      <vt:lpstr>AŞURE GÜNÜ VE ORUCU :</vt:lpstr>
      <vt:lpstr>PEYGAMBERİMİZ BUYURUYOR Kİ :</vt:lpstr>
      <vt:lpstr>AŞURE GÜNÜ  :</vt:lpstr>
      <vt:lpstr>KERBELA FACiASI  :</vt:lpstr>
      <vt:lpstr>AŞURE GÜNÜ 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1.Aşağıdakilerden hangisi imanın sıhhat ve makbul olması için şart değildir?</dc:title>
  <dc:creator>AERO</dc:creator>
  <cp:lastModifiedBy>TOSHİBA</cp:lastModifiedBy>
  <cp:revision>125</cp:revision>
  <cp:lastPrinted>1601-01-01T00:00:00Z</cp:lastPrinted>
  <dcterms:created xsi:type="dcterms:W3CDTF">2005-05-23T19:51:08Z</dcterms:created>
  <dcterms:modified xsi:type="dcterms:W3CDTF">2016-09-28T22:38:22Z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